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9" r:id="rId3"/>
    <p:sldId id="266" r:id="rId4"/>
    <p:sldId id="272" r:id="rId5"/>
    <p:sldId id="264" r:id="rId6"/>
    <p:sldId id="260" r:id="rId7"/>
    <p:sldId id="261" r:id="rId8"/>
    <p:sldId id="275" r:id="rId9"/>
    <p:sldId id="276" r:id="rId10"/>
    <p:sldId id="265" r:id="rId11"/>
    <p:sldId id="268" r:id="rId12"/>
    <p:sldId id="274" r:id="rId13"/>
    <p:sldId id="262" r:id="rId14"/>
    <p:sldId id="263" r:id="rId15"/>
    <p:sldId id="269" r:id="rId16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4" autoAdjust="0"/>
    <p:restoredTop sz="95506" autoAdjust="0"/>
  </p:normalViewPr>
  <p:slideViewPr>
    <p:cSldViewPr>
      <p:cViewPr>
        <p:scale>
          <a:sx n="50" d="100"/>
          <a:sy n="50" d="100"/>
        </p:scale>
        <p:origin x="-116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A50D4458-C894-493F-A054-E16605B4A667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75E64543-E142-4E6B-B3E3-AF784B93C3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409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53AC2-1618-4F22-AD27-70000EA33035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2A0C7-4F5B-4EB6-8ECD-E1DE706B98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2870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Year</a:t>
            </a:r>
            <a:r>
              <a:rPr lang="en-US" baseline="0" dirty="0" smtClean="0"/>
              <a:t> 3=  Each of these 42 pairs will have three litters of 4 each.  42X12=504  | 72 kittens from grandparents |   12 kittens from great grandparents  |  Total=588  new kittens at the end of the 3</a:t>
            </a:r>
            <a:r>
              <a:rPr lang="en-US" baseline="30000" dirty="0" smtClean="0"/>
              <a:t>rd</a:t>
            </a:r>
            <a:r>
              <a:rPr lang="en-US" baseline="0" dirty="0" smtClean="0"/>
              <a:t>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2A0C7-4F5B-4EB6-8ECD-E1DE706B98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748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Year</a:t>
            </a:r>
            <a:r>
              <a:rPr lang="en-US" baseline="0" dirty="0" smtClean="0"/>
              <a:t> 3=  Each of these 42 pairs will have three litters of 4 each.  42X12=504  | 72 kittens from grandparents |   12 kittens from great grandparents  |  Total=588  new kittens at the end of the 3</a:t>
            </a:r>
            <a:r>
              <a:rPr lang="en-US" baseline="30000" dirty="0" smtClean="0"/>
              <a:t>rd</a:t>
            </a:r>
            <a:r>
              <a:rPr lang="en-US" baseline="0" dirty="0" smtClean="0"/>
              <a:t>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2A0C7-4F5B-4EB6-8ECD-E1DE706B98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74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3C05-4445-42C3-968D-9735CD9D036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86FD3-2B2A-4870-9DE6-E9E3B9106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1794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3C05-4445-42C3-968D-9735CD9D036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86FD3-2B2A-4870-9DE6-E9E3B9106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662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3C05-4445-42C3-968D-9735CD9D036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86FD3-2B2A-4870-9DE6-E9E3B9106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407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3C05-4445-42C3-968D-9735CD9D036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86FD3-2B2A-4870-9DE6-E9E3B9106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15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3C05-4445-42C3-968D-9735CD9D036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86FD3-2B2A-4870-9DE6-E9E3B9106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735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3C05-4445-42C3-968D-9735CD9D036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86FD3-2B2A-4870-9DE6-E9E3B9106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788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3C05-4445-42C3-968D-9735CD9D036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86FD3-2B2A-4870-9DE6-E9E3B9106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82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3C05-4445-42C3-968D-9735CD9D036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86FD3-2B2A-4870-9DE6-E9E3B9106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600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3C05-4445-42C3-968D-9735CD9D036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86FD3-2B2A-4870-9DE6-E9E3B9106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864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3C05-4445-42C3-968D-9735CD9D036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86FD3-2B2A-4870-9DE6-E9E3B9106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3435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3C05-4445-42C3-968D-9735CD9D036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86FD3-2B2A-4870-9DE6-E9E3B9106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234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E3C05-4445-42C3-968D-9735CD9D036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86FD3-2B2A-4870-9DE6-E9E3B9106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388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cid:B20A81F7-439F-447E-B67A-0A54AA2317DE@hsd1.ca.comcast.net.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ws_in_need-web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400800" cy="514197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158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ws_in_need-web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2"/>
            <a:ext cx="1645920" cy="132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2286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/>
              <a:t>Simba</a:t>
            </a:r>
            <a:endParaRPr lang="en-US" sz="6000" b="1" dirty="0"/>
          </a:p>
        </p:txBody>
      </p:sp>
      <p:pic>
        <p:nvPicPr>
          <p:cNvPr id="8" name="Picture 7" descr="SimbaAfter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3505200"/>
            <a:ext cx="5031285" cy="2971800"/>
          </a:xfrm>
          <a:prstGeom prst="rect">
            <a:avLst/>
          </a:prstGeom>
        </p:spPr>
      </p:pic>
      <p:pic>
        <p:nvPicPr>
          <p:cNvPr id="2" name="Picture 2" descr="C:\Users\Stoddard Family\AppData\Local\Microsoft\Windows\Temporary Internet Files\Content.IE5\V9AXIK6G\Simb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419600" cy="269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86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ws_in_need-web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2"/>
            <a:ext cx="1645920" cy="132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91400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074" name="Picture 2" descr="C:\Users\Stoddard Family\AppData\Local\Microsoft\Windows\Temporary Internet Files\Content.IE5\QZIZ2VN1\Syra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458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5200" y="3048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Syrah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xmlns="" val="84999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ws_in_need-web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2"/>
            <a:ext cx="1645920" cy="132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2286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Buffy</a:t>
            </a:r>
            <a:endParaRPr lang="en-US" sz="6000" b="1" dirty="0"/>
          </a:p>
        </p:txBody>
      </p:sp>
      <p:pic>
        <p:nvPicPr>
          <p:cNvPr id="7" name="Picture 6" descr="buffyB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2667000"/>
            <a:ext cx="2171700" cy="1905000"/>
          </a:xfrm>
          <a:prstGeom prst="rect">
            <a:avLst/>
          </a:prstGeom>
        </p:spPr>
      </p:pic>
      <p:pic>
        <p:nvPicPr>
          <p:cNvPr id="10" name="Picture 9" descr="buffyAfter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362200"/>
            <a:ext cx="3886200" cy="43169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800" y="48768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His eyelashes were scratching his eyes</a:t>
            </a:r>
          </a:p>
          <a:p>
            <a:pPr algn="ctr"/>
            <a:r>
              <a:rPr lang="en-US" sz="2400" dirty="0" smtClean="0"/>
              <a:t>and it was too painful to open them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1676400"/>
            <a:ext cx="5873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BEFORE 				AFTER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3186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2880" y="167183"/>
            <a:ext cx="6751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prstClr val="black"/>
                </a:solidFill>
              </a:rPr>
              <a:t>Attend Our 2014 Fundraising Events</a:t>
            </a:r>
          </a:p>
        </p:txBody>
      </p:sp>
      <p:pic>
        <p:nvPicPr>
          <p:cNvPr id="2050" name="Picture 2" descr="paws_in_need-web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4680" y="152402"/>
            <a:ext cx="1645920" cy="132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04800" y="762000"/>
            <a:ext cx="3566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44780" y="1300941"/>
            <a:ext cx="426720" cy="318655"/>
            <a:chOff x="487680" y="5638800"/>
            <a:chExt cx="426720" cy="350520"/>
          </a:xfrm>
        </p:grpSpPr>
        <p:sp>
          <p:nvSpPr>
            <p:cNvPr id="7" name="Oval 6"/>
            <p:cNvSpPr/>
            <p:nvPr/>
          </p:nvSpPr>
          <p:spPr>
            <a:xfrm>
              <a:off x="487680" y="5751576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94360" y="5644896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eart 8"/>
            <p:cNvSpPr/>
            <p:nvPr/>
          </p:nvSpPr>
          <p:spPr>
            <a:xfrm flipH="1" flipV="1">
              <a:off x="609600" y="5788152"/>
              <a:ext cx="182880" cy="201168"/>
            </a:xfrm>
            <a:prstGeom prst="hear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22960" y="576072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31520" y="56388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7640" y="1880616"/>
            <a:ext cx="426720" cy="350520"/>
            <a:chOff x="487680" y="5638800"/>
            <a:chExt cx="426720" cy="350520"/>
          </a:xfrm>
        </p:grpSpPr>
        <p:sp>
          <p:nvSpPr>
            <p:cNvPr id="14" name="Oval 13"/>
            <p:cNvSpPr/>
            <p:nvPr/>
          </p:nvSpPr>
          <p:spPr>
            <a:xfrm>
              <a:off x="487680" y="5751576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94360" y="5644896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eart 15"/>
            <p:cNvSpPr/>
            <p:nvPr/>
          </p:nvSpPr>
          <p:spPr>
            <a:xfrm flipH="1" flipV="1">
              <a:off x="609600" y="5788152"/>
              <a:ext cx="182880" cy="201168"/>
            </a:xfrm>
            <a:prstGeom prst="hear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22960" y="576072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31520" y="56388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7640" y="2520696"/>
            <a:ext cx="426720" cy="350520"/>
            <a:chOff x="487680" y="5638800"/>
            <a:chExt cx="426720" cy="350520"/>
          </a:xfrm>
        </p:grpSpPr>
        <p:sp>
          <p:nvSpPr>
            <p:cNvPr id="20" name="Oval 19"/>
            <p:cNvSpPr/>
            <p:nvPr/>
          </p:nvSpPr>
          <p:spPr>
            <a:xfrm>
              <a:off x="487680" y="5751576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94360" y="5644896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art 21"/>
            <p:cNvSpPr/>
            <p:nvPr/>
          </p:nvSpPr>
          <p:spPr>
            <a:xfrm flipH="1" flipV="1">
              <a:off x="609600" y="5788152"/>
              <a:ext cx="182880" cy="201168"/>
            </a:xfrm>
            <a:prstGeom prst="hear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22960" y="576072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31520" y="56388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05740" y="3128772"/>
            <a:ext cx="426720" cy="350520"/>
            <a:chOff x="487680" y="5638800"/>
            <a:chExt cx="426720" cy="350520"/>
          </a:xfrm>
        </p:grpSpPr>
        <p:sp>
          <p:nvSpPr>
            <p:cNvPr id="26" name="Oval 25"/>
            <p:cNvSpPr/>
            <p:nvPr/>
          </p:nvSpPr>
          <p:spPr>
            <a:xfrm>
              <a:off x="487680" y="5751576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94360" y="5644896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eart 27"/>
            <p:cNvSpPr/>
            <p:nvPr/>
          </p:nvSpPr>
          <p:spPr>
            <a:xfrm flipH="1" flipV="1">
              <a:off x="609600" y="5788152"/>
              <a:ext cx="182880" cy="201168"/>
            </a:xfrm>
            <a:prstGeom prst="hear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22960" y="576072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31520" y="56388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36220" y="4087368"/>
            <a:ext cx="426720" cy="350520"/>
            <a:chOff x="487680" y="5638800"/>
            <a:chExt cx="426720" cy="350520"/>
          </a:xfrm>
        </p:grpSpPr>
        <p:sp>
          <p:nvSpPr>
            <p:cNvPr id="32" name="Oval 31"/>
            <p:cNvSpPr/>
            <p:nvPr/>
          </p:nvSpPr>
          <p:spPr>
            <a:xfrm>
              <a:off x="487680" y="5751576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94360" y="5644896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art 33"/>
            <p:cNvSpPr/>
            <p:nvPr/>
          </p:nvSpPr>
          <p:spPr>
            <a:xfrm flipH="1" flipV="1">
              <a:off x="609600" y="5788152"/>
              <a:ext cx="182880" cy="201168"/>
            </a:xfrm>
            <a:prstGeom prst="hear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822960" y="576072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31520" y="56388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51460" y="5052060"/>
            <a:ext cx="426720" cy="350520"/>
            <a:chOff x="487680" y="5638800"/>
            <a:chExt cx="426720" cy="350520"/>
          </a:xfrm>
        </p:grpSpPr>
        <p:sp>
          <p:nvSpPr>
            <p:cNvPr id="38" name="Oval 37"/>
            <p:cNvSpPr/>
            <p:nvPr/>
          </p:nvSpPr>
          <p:spPr>
            <a:xfrm>
              <a:off x="487680" y="5751576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94360" y="5644896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rt 39"/>
            <p:cNvSpPr/>
            <p:nvPr/>
          </p:nvSpPr>
          <p:spPr>
            <a:xfrm flipH="1" flipV="1">
              <a:off x="609600" y="5788152"/>
              <a:ext cx="182880" cy="201168"/>
            </a:xfrm>
            <a:prstGeom prst="hear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22960" y="576072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31520" y="56388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1000" y="1220480"/>
            <a:ext cx="8610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>
              <a:spcBef>
                <a:spcPts val="600"/>
              </a:spcBef>
              <a:spcAft>
                <a:spcPts val="600"/>
              </a:spcAft>
            </a:pPr>
            <a:r>
              <a:rPr lang="en-US" sz="2800" b="1" u="sng" dirty="0" smtClean="0"/>
              <a:t>Annual Crab Feed</a:t>
            </a:r>
            <a:r>
              <a:rPr lang="en-US" sz="2800" b="1" dirty="0" smtClean="0"/>
              <a:t> </a:t>
            </a:r>
            <a:r>
              <a:rPr lang="en-US" sz="2800" dirty="0" smtClean="0"/>
              <a:t>–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Saturday in February</a:t>
            </a:r>
            <a:endParaRPr lang="en-US" sz="2800" dirty="0"/>
          </a:p>
          <a:p>
            <a:pPr marL="285750">
              <a:spcBef>
                <a:spcPts val="600"/>
              </a:spcBef>
              <a:spcAft>
                <a:spcPts val="600"/>
              </a:spcAft>
            </a:pPr>
            <a:r>
              <a:rPr lang="en-US" sz="2800" b="1" u="sng" dirty="0" smtClean="0"/>
              <a:t>Yard Sale</a:t>
            </a:r>
            <a:r>
              <a:rPr lang="en-US" sz="2800" b="1" dirty="0" smtClean="0"/>
              <a:t> </a:t>
            </a:r>
            <a:r>
              <a:rPr lang="en-US" sz="2800" dirty="0" smtClean="0"/>
              <a:t>– Sat. </a:t>
            </a:r>
            <a:r>
              <a:rPr lang="en-US" sz="2800" dirty="0"/>
              <a:t>May </a:t>
            </a:r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</a:t>
            </a:r>
            <a:r>
              <a:rPr lang="en-US" sz="2800" dirty="0"/>
              <a:t>at </a:t>
            </a:r>
            <a:r>
              <a:rPr lang="en-US" sz="2800" dirty="0" smtClean="0"/>
              <a:t>Milfleur, Pleasanton</a:t>
            </a:r>
            <a:endParaRPr lang="en-US" sz="2800" dirty="0"/>
          </a:p>
          <a:p>
            <a:pPr marL="285750">
              <a:spcBef>
                <a:spcPts val="600"/>
              </a:spcBef>
              <a:spcAft>
                <a:spcPts val="600"/>
              </a:spcAft>
            </a:pPr>
            <a:r>
              <a:rPr lang="en-US" sz="2800" b="1" u="sng" dirty="0" smtClean="0"/>
              <a:t>BBQ</a:t>
            </a:r>
            <a:r>
              <a:rPr lang="en-US" sz="2800" b="1" dirty="0" smtClean="0"/>
              <a:t> </a:t>
            </a:r>
            <a:r>
              <a:rPr lang="en-US" sz="2800" dirty="0" smtClean="0"/>
              <a:t>– Sat. </a:t>
            </a:r>
            <a:r>
              <a:rPr lang="en-US" sz="2800" dirty="0"/>
              <a:t>Sept. </a:t>
            </a:r>
            <a:r>
              <a:rPr lang="en-US" sz="2800" dirty="0" smtClean="0"/>
              <a:t>20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r>
              <a:rPr lang="en-US" sz="2800" dirty="0"/>
              <a:t>at </a:t>
            </a:r>
            <a:r>
              <a:rPr lang="en-US" sz="2800" dirty="0" smtClean="0"/>
              <a:t>Olivina, Livermore</a:t>
            </a:r>
            <a:endParaRPr lang="en-US" sz="2800" dirty="0"/>
          </a:p>
          <a:p>
            <a:pPr marL="285750">
              <a:spcBef>
                <a:spcPts val="600"/>
              </a:spcBef>
              <a:spcAft>
                <a:spcPts val="600"/>
              </a:spcAft>
            </a:pPr>
            <a:r>
              <a:rPr lang="en-US" sz="2800" b="1" u="sng" dirty="0" smtClean="0"/>
              <a:t>Halloween Photo Shoot</a:t>
            </a:r>
            <a:r>
              <a:rPr lang="en-US" sz="2800" dirty="0"/>
              <a:t> </a:t>
            </a:r>
            <a:r>
              <a:rPr lang="en-US" sz="2800" dirty="0" smtClean="0"/>
              <a:t>- Sat. Oct. </a:t>
            </a:r>
            <a:r>
              <a:rPr lang="en-US" sz="2800" dirty="0" smtClean="0"/>
              <a:t>18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at </a:t>
            </a:r>
            <a:r>
              <a:rPr lang="en-US" sz="2800" dirty="0" smtClean="0"/>
              <a:t>Milfleur, Pleasanton</a:t>
            </a:r>
            <a:endParaRPr lang="en-US" sz="2800" dirty="0"/>
          </a:p>
          <a:p>
            <a:pPr marL="285750">
              <a:spcBef>
                <a:spcPts val="600"/>
              </a:spcBef>
              <a:spcAft>
                <a:spcPts val="600"/>
              </a:spcAft>
            </a:pPr>
            <a:r>
              <a:rPr lang="en-US" sz="2800" b="1" u="sng" dirty="0" smtClean="0"/>
              <a:t>Holiday Boutique</a:t>
            </a:r>
            <a:r>
              <a:rPr lang="en-US" sz="2800" b="1" dirty="0" smtClean="0"/>
              <a:t> </a:t>
            </a:r>
            <a:r>
              <a:rPr lang="en-US" sz="2800" dirty="0" smtClean="0"/>
              <a:t>– Sat. </a:t>
            </a:r>
            <a:r>
              <a:rPr lang="en-US" sz="2800" dirty="0"/>
              <a:t>Nov. </a:t>
            </a:r>
            <a:r>
              <a:rPr lang="en-US" sz="2800" dirty="0" smtClean="0"/>
              <a:t>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</a:t>
            </a:r>
            <a:r>
              <a:rPr lang="en-US" sz="2800" dirty="0" smtClean="0"/>
              <a:t>at Feline Medical Center in Pleasanton</a:t>
            </a:r>
            <a:endParaRPr lang="en-US" sz="2800" dirty="0"/>
          </a:p>
          <a:p>
            <a:pPr marL="285750">
              <a:spcBef>
                <a:spcPts val="600"/>
              </a:spcBef>
              <a:spcAft>
                <a:spcPts val="600"/>
              </a:spcAft>
            </a:pPr>
            <a:r>
              <a:rPr lang="en-US" sz="2800" b="1" u="sng" dirty="0" smtClean="0"/>
              <a:t>Animal </a:t>
            </a:r>
            <a:r>
              <a:rPr lang="en-US" sz="2800" b="1" u="sng" dirty="0"/>
              <a:t>Lover’s </a:t>
            </a:r>
            <a:r>
              <a:rPr lang="en-US" sz="2800" b="1" u="sng" dirty="0" smtClean="0"/>
              <a:t>Boutique</a:t>
            </a:r>
            <a:r>
              <a:rPr lang="en-US" sz="2800" b="1" dirty="0" smtClean="0"/>
              <a:t> </a:t>
            </a:r>
            <a:r>
              <a:rPr lang="en-US" sz="2800" dirty="0" smtClean="0"/>
              <a:t>– Year Around Unique </a:t>
            </a:r>
            <a:r>
              <a:rPr lang="en-US" sz="2800" dirty="0"/>
              <a:t>items for people and their </a:t>
            </a:r>
            <a:r>
              <a:rPr lang="en-US" sz="2800" dirty="0" smtClean="0"/>
              <a:t>pets.  In the lobby of </a:t>
            </a:r>
            <a:r>
              <a:rPr lang="en-US" sz="2800" b="1" dirty="0" smtClean="0">
                <a:cs typeface="Calibri" panose="020F0502020204030204" pitchFamily="34" charset="0"/>
              </a:rPr>
              <a:t>Feline Medical Center in Pleasanton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3186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ws_in_need-web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2"/>
            <a:ext cx="1645920" cy="132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228600"/>
            <a:ext cx="90678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Additional Ways You Can Help</a:t>
            </a:r>
          </a:p>
          <a:p>
            <a:pPr marL="393700" indent="-157163">
              <a:spcBef>
                <a:spcPts val="1800"/>
              </a:spcBef>
            </a:pPr>
            <a:endParaRPr lang="en-US" sz="800" b="1" dirty="0" smtClean="0"/>
          </a:p>
          <a:p>
            <a:pPr marL="393700" indent="-157163">
              <a:spcBef>
                <a:spcPts val="1800"/>
              </a:spcBef>
            </a:pPr>
            <a:r>
              <a:rPr lang="en-US" sz="3600" b="1" dirty="0" smtClean="0"/>
              <a:t>Workplace Campaigns</a:t>
            </a:r>
          </a:p>
          <a:p>
            <a:pPr marL="1087438" lvl="1" indent="-393700">
              <a:buFont typeface="Wingdings" panose="05000000000000000000" pitchFamily="2" charset="2"/>
              <a:buChar char="Ø"/>
            </a:pPr>
            <a:r>
              <a:rPr lang="en-US" sz="2800" dirty="0" smtClean="0"/>
              <a:t>United </a:t>
            </a:r>
            <a:r>
              <a:rPr lang="en-US" sz="2800" dirty="0"/>
              <a:t>Way, </a:t>
            </a:r>
            <a:r>
              <a:rPr lang="en-US" sz="2800" dirty="0" smtClean="0"/>
              <a:t>LLNL </a:t>
            </a:r>
            <a:r>
              <a:rPr lang="en-US" sz="2800" dirty="0"/>
              <a:t>HOME campaign, etc</a:t>
            </a:r>
            <a:r>
              <a:rPr lang="en-US" sz="2800" dirty="0" smtClean="0"/>
              <a:t>.</a:t>
            </a:r>
          </a:p>
          <a:p>
            <a:pPr marL="400050" indent="-163513">
              <a:spcBef>
                <a:spcPts val="1200"/>
              </a:spcBef>
            </a:pPr>
            <a:r>
              <a:rPr lang="en-US" sz="3600" b="1" dirty="0" smtClean="0"/>
              <a:t>Grants </a:t>
            </a:r>
            <a:r>
              <a:rPr lang="en-US" sz="3600" b="1" dirty="0"/>
              <a:t>from your </a:t>
            </a:r>
            <a:r>
              <a:rPr lang="en-US" sz="3600" b="1" dirty="0" smtClean="0"/>
              <a:t>workplace</a:t>
            </a:r>
          </a:p>
          <a:p>
            <a:pPr marL="1087438" lvl="1" indent="-393700">
              <a:buFont typeface="Wingdings" panose="05000000000000000000" pitchFamily="2" charset="2"/>
              <a:buChar char="Ø"/>
            </a:pPr>
            <a:r>
              <a:rPr lang="en-US" sz="2800" dirty="0" smtClean="0"/>
              <a:t>Chevron</a:t>
            </a:r>
            <a:r>
              <a:rPr lang="en-US" sz="2800" dirty="0"/>
              <a:t>, Visa, </a:t>
            </a:r>
            <a:r>
              <a:rPr lang="en-US" sz="2800" dirty="0" smtClean="0"/>
              <a:t>etc.</a:t>
            </a:r>
          </a:p>
          <a:p>
            <a:pPr marL="1087438" lvl="1" indent="-393700">
              <a:buFont typeface="Wingdings" panose="05000000000000000000" pitchFamily="2" charset="2"/>
              <a:buChar char="Ø"/>
            </a:pPr>
            <a:r>
              <a:rPr lang="en-US" sz="2800" dirty="0" smtClean="0"/>
              <a:t>Pet </a:t>
            </a:r>
            <a:r>
              <a:rPr lang="en-US" sz="2800" dirty="0"/>
              <a:t>food </a:t>
            </a:r>
            <a:r>
              <a:rPr lang="en-US" sz="2800" dirty="0" smtClean="0"/>
              <a:t>companies</a:t>
            </a:r>
          </a:p>
          <a:p>
            <a:pPr marL="393700" indent="-157163">
              <a:spcBef>
                <a:spcPts val="1200"/>
              </a:spcBef>
            </a:pPr>
            <a:r>
              <a:rPr lang="en-US" sz="3600" b="1" dirty="0" smtClean="0"/>
              <a:t>ESCRIP </a:t>
            </a:r>
            <a:r>
              <a:rPr lang="en-US" sz="2800" b="1" dirty="0" smtClean="0"/>
              <a:t>(Rewards program) escrip.com</a:t>
            </a:r>
          </a:p>
          <a:p>
            <a:pPr marL="1087438" lvl="1" indent="-3937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Register </a:t>
            </a:r>
            <a:r>
              <a:rPr lang="en-US" sz="2800" dirty="0"/>
              <a:t>your </a:t>
            </a:r>
            <a:r>
              <a:rPr lang="en-US" sz="2800" dirty="0" smtClean="0"/>
              <a:t>credit/debit cards for Paws </a:t>
            </a:r>
            <a:r>
              <a:rPr lang="en-US" sz="2800" dirty="0"/>
              <a:t>in </a:t>
            </a:r>
            <a:r>
              <a:rPr lang="en-US" sz="2800" dirty="0" smtClean="0"/>
              <a:t>Need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50520" y="762000"/>
            <a:ext cx="56692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86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138714"/>
            <a:ext cx="6781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  <a:p>
            <a:pPr algn="ctr">
              <a:spcBef>
                <a:spcPts val="1200"/>
              </a:spcBef>
            </a:pPr>
            <a:endParaRPr lang="en-US" sz="800" b="1" dirty="0" smtClean="0">
              <a:solidFill>
                <a:srgbClr val="FF0000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en-US" sz="3200" b="1" dirty="0" smtClean="0"/>
              <a:t>Thank you </a:t>
            </a:r>
            <a:r>
              <a:rPr lang="en-US" sz="3200" b="1" dirty="0"/>
              <a:t>for </a:t>
            </a:r>
            <a:r>
              <a:rPr lang="en-US" sz="3200" b="1" dirty="0" smtClean="0"/>
              <a:t>coming tonight!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YOU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smtClean="0"/>
              <a:t>help make </a:t>
            </a:r>
            <a:r>
              <a:rPr lang="en-US" sz="3000" b="1" dirty="0"/>
              <a:t>the </a:t>
            </a:r>
            <a:r>
              <a:rPr lang="en-US" sz="3000" b="1" dirty="0" smtClean="0"/>
              <a:t>difference</a:t>
            </a:r>
          </a:p>
          <a:p>
            <a:pPr algn="ctr"/>
            <a:r>
              <a:rPr lang="en-US" sz="3000" b="1" dirty="0" smtClean="0"/>
              <a:t>in </a:t>
            </a:r>
            <a:r>
              <a:rPr lang="en-US" sz="3000" b="1" dirty="0"/>
              <a:t>the lives of animals </a:t>
            </a:r>
            <a:endParaRPr lang="en-US" sz="3000" b="1" dirty="0" smtClean="0"/>
          </a:p>
          <a:p>
            <a:pPr algn="ctr"/>
            <a:r>
              <a:rPr lang="en-US" sz="3000" b="1" dirty="0" smtClean="0"/>
              <a:t>in </a:t>
            </a:r>
            <a:r>
              <a:rPr lang="en-US" sz="3000" b="1" dirty="0"/>
              <a:t>our community</a:t>
            </a:r>
            <a:endParaRPr lang="en-US" sz="3000" b="1" dirty="0">
              <a:effectLst/>
            </a:endParaRPr>
          </a:p>
        </p:txBody>
      </p:sp>
      <p:pic>
        <p:nvPicPr>
          <p:cNvPr id="3" name="Picture 2" descr="paws_in_need-web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5105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244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ws_in_need-web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2"/>
            <a:ext cx="1645920" cy="132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218" y="636288"/>
            <a:ext cx="835590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Paws </a:t>
            </a:r>
            <a:r>
              <a:rPr lang="en-US" sz="3600" b="1" dirty="0"/>
              <a:t>In Need Mission </a:t>
            </a:r>
          </a:p>
          <a:p>
            <a:r>
              <a:rPr lang="en-US" sz="3600" b="1" dirty="0"/>
              <a:t>        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Reduce overpopulation </a:t>
            </a:r>
          </a:p>
          <a:p>
            <a:pPr algn="ctr"/>
            <a:r>
              <a:rPr lang="en-US" sz="3600" b="1" dirty="0" smtClean="0"/>
              <a:t>and suffering</a:t>
            </a:r>
          </a:p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Prevent euthanasia </a:t>
            </a:r>
          </a:p>
          <a:p>
            <a:pPr algn="ctr"/>
            <a:r>
              <a:rPr lang="en-US" sz="3600" b="1" dirty="0" smtClean="0"/>
              <a:t>due to financial hardship </a:t>
            </a:r>
          </a:p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For community </a:t>
            </a:r>
            <a:r>
              <a:rPr lang="en-US" sz="3600" b="1" dirty="0"/>
              <a:t>animals 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in </a:t>
            </a:r>
            <a:r>
              <a:rPr lang="en-US" sz="3600" b="1" dirty="0"/>
              <a:t>the Tri-Valley </a:t>
            </a:r>
            <a:r>
              <a:rPr lang="en-US" sz="3600" b="1" dirty="0" smtClean="0"/>
              <a:t>area</a:t>
            </a:r>
            <a:endParaRPr lang="en-US" sz="3600" b="1" dirty="0"/>
          </a:p>
          <a:p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219200"/>
            <a:ext cx="419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878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ws_in_need-web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2"/>
            <a:ext cx="1645920" cy="132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91400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6311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Too Many Cats- where will they go? 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762000"/>
            <a:ext cx="57607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at pyrami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38200"/>
            <a:ext cx="6958853" cy="5791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86400" y="2971800"/>
            <a:ext cx="1645920" cy="1463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365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ws_in_need-web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2"/>
            <a:ext cx="1645920" cy="132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91400" y="32882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7107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Too Many Dogs – </a:t>
            </a:r>
            <a:r>
              <a:rPr lang="en-US" sz="2400" b="1" dirty="0" smtClean="0"/>
              <a:t>What will happen to them all? 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762000"/>
            <a:ext cx="6400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Dog-spay-neuter-pyrami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97000" y="1066800"/>
            <a:ext cx="5518452" cy="5562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57800" y="2041634"/>
            <a:ext cx="16306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365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ws_in_need-web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2"/>
            <a:ext cx="1645920" cy="132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762000"/>
            <a:ext cx="6248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/>
              <a:t>2014 Goal 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 smtClean="0"/>
              <a:t>Spay/Neuter </a:t>
            </a:r>
            <a:r>
              <a:rPr lang="en-US" sz="4800" b="1" dirty="0" smtClean="0">
                <a:solidFill>
                  <a:srgbClr val="FF0000"/>
                </a:solidFill>
              </a:rPr>
              <a:t>250+ </a:t>
            </a:r>
            <a:r>
              <a:rPr lang="en-US" sz="4000" b="1" dirty="0" smtClean="0"/>
              <a:t>animals</a:t>
            </a:r>
          </a:p>
          <a:p>
            <a:pPr algn="ctr"/>
            <a:r>
              <a:rPr lang="en-US" sz="3600" b="1" dirty="0" smtClean="0"/>
              <a:t>Will prevent </a:t>
            </a:r>
            <a:r>
              <a:rPr lang="en-US" sz="3600" b="1" dirty="0" smtClean="0">
                <a:solidFill>
                  <a:srgbClr val="FF0000"/>
                </a:solidFill>
              </a:rPr>
              <a:t>~</a:t>
            </a:r>
            <a:r>
              <a:rPr lang="en-US" sz="4800" b="1" dirty="0" smtClean="0">
                <a:solidFill>
                  <a:srgbClr val="FF0000"/>
                </a:solidFill>
              </a:rPr>
              <a:t>1,500+ </a:t>
            </a:r>
            <a:r>
              <a:rPr lang="en-US" sz="3600" b="1" dirty="0" smtClean="0"/>
              <a:t>from being born this year 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391400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Spaymon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4419600"/>
            <a:ext cx="7010400" cy="21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86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736346" y="2667000"/>
            <a:ext cx="58742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Just </a:t>
            </a:r>
            <a:r>
              <a:rPr lang="en-US" sz="3200" b="1" dirty="0"/>
              <a:t>Like New provides financial assistance for one-time urgent medical treatment of community animals to prevent </a:t>
            </a:r>
            <a:r>
              <a:rPr lang="en-US" sz="3200" b="1" dirty="0" smtClean="0"/>
              <a:t>animal suffering and euthanasia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1295400"/>
            <a:ext cx="8343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Program #1:</a:t>
            </a:r>
            <a:r>
              <a:rPr lang="en-US" sz="3200" b="1" dirty="0" smtClean="0">
                <a:solidFill>
                  <a:srgbClr val="FF0000"/>
                </a:solidFill>
              </a:rPr>
              <a:t>    </a:t>
            </a:r>
          </a:p>
          <a:p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6670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Program #2: 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5334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Strategies to accomplish our Mission </a:t>
            </a:r>
          </a:p>
          <a:p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99049" y="1295400"/>
            <a:ext cx="6368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Spay/Neuter reduces over-population in our community</a:t>
            </a:r>
          </a:p>
          <a:p>
            <a:endParaRPr lang="en-US" sz="3200" dirty="0"/>
          </a:p>
        </p:txBody>
      </p:sp>
      <p:pic>
        <p:nvPicPr>
          <p:cNvPr id="2050" name="Picture 2" descr="paws_in_need-web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2"/>
            <a:ext cx="1645920" cy="132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81000" y="1066800"/>
            <a:ext cx="6172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49880" y="1752600"/>
            <a:ext cx="21031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19400" y="3124200"/>
            <a:ext cx="228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16316" y="4724400"/>
            <a:ext cx="197528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</a:t>
            </a:r>
            <a:r>
              <a:rPr lang="en-US" sz="1400" b="1" dirty="0"/>
              <a:t>(previously with </a:t>
            </a:r>
            <a:endParaRPr lang="en-US" sz="1400" b="1" dirty="0" smtClean="0"/>
          </a:p>
          <a:p>
            <a:r>
              <a:rPr lang="en-US" sz="1400" b="1" dirty="0" smtClean="0"/>
              <a:t>Valley </a:t>
            </a:r>
            <a:r>
              <a:rPr lang="en-US" sz="1400" b="1" dirty="0"/>
              <a:t>Humane Society) </a:t>
            </a:r>
          </a:p>
          <a:p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690465" y="5334000"/>
            <a:ext cx="6148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Fundraisers and community support through donations and grants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5334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Ongoing: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30587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ws_in_need-web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2"/>
            <a:ext cx="1645920" cy="132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2438400"/>
            <a:ext cx="72847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rgbClr val="FF0000"/>
              </a:solidFill>
            </a:endParaRPr>
          </a:p>
          <a:p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Volunteers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/>
              <a:t>are </a:t>
            </a:r>
            <a:r>
              <a:rPr lang="en-US" sz="3600" b="1" u="sng" dirty="0" smtClean="0"/>
              <a:t>critical </a:t>
            </a:r>
          </a:p>
          <a:p>
            <a:pPr algn="ctr"/>
            <a:r>
              <a:rPr lang="en-US" sz="3600" b="1" dirty="0" smtClean="0"/>
              <a:t>to the success of these programs </a:t>
            </a:r>
          </a:p>
          <a:p>
            <a:pPr algn="ctr"/>
            <a:r>
              <a:rPr lang="en-US" sz="3600" b="1" dirty="0" smtClean="0"/>
              <a:t>and our efforts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 smtClean="0"/>
              <a:t>We have </a:t>
            </a:r>
            <a:r>
              <a:rPr lang="en-US" sz="3600" b="1" u="sng" dirty="0" smtClean="0"/>
              <a:t>NO</a:t>
            </a:r>
            <a:r>
              <a:rPr lang="en-US" sz="3600" b="1" dirty="0" smtClean="0"/>
              <a:t> paid staff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" y="457200"/>
            <a:ext cx="7284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How </a:t>
            </a:r>
            <a:r>
              <a:rPr lang="en-US" sz="3200" b="1" dirty="0"/>
              <a:t>the mission will be met in </a:t>
            </a:r>
            <a:r>
              <a:rPr lang="en-US" sz="3200" b="1" dirty="0" smtClean="0"/>
              <a:t>2014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43840" y="990600"/>
            <a:ext cx="61264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dog_at_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1447800"/>
            <a:ext cx="280275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86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ws_in_need-web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2"/>
            <a:ext cx="1645920" cy="132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Saving Lives!</a:t>
            </a:r>
            <a:endParaRPr lang="en-US" sz="5400" b="1" dirty="0"/>
          </a:p>
        </p:txBody>
      </p:sp>
      <p:pic>
        <p:nvPicPr>
          <p:cNvPr id="10" name="Picture 9" descr="Lou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4038600"/>
            <a:ext cx="1094710" cy="1340144"/>
          </a:xfrm>
          <a:prstGeom prst="rect">
            <a:avLst/>
          </a:prstGeom>
        </p:spPr>
      </p:pic>
      <p:pic>
        <p:nvPicPr>
          <p:cNvPr id="12" name="Picture 11" descr="Pacocr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1828800"/>
            <a:ext cx="2133600" cy="2859351"/>
          </a:xfrm>
          <a:prstGeom prst="rect">
            <a:avLst/>
          </a:prstGeom>
        </p:spPr>
      </p:pic>
      <p:pic>
        <p:nvPicPr>
          <p:cNvPr id="13" name="Picture 12" descr="Lun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3429000"/>
            <a:ext cx="1829673" cy="1066800"/>
          </a:xfrm>
          <a:prstGeom prst="rect">
            <a:avLst/>
          </a:prstGeom>
        </p:spPr>
      </p:pic>
      <p:pic>
        <p:nvPicPr>
          <p:cNvPr id="14" name="Picture 13" descr="Darl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9600" y="1600200"/>
            <a:ext cx="2362200" cy="2410245"/>
          </a:xfrm>
          <a:prstGeom prst="rect">
            <a:avLst/>
          </a:prstGeom>
        </p:spPr>
      </p:pic>
      <p:pic>
        <p:nvPicPr>
          <p:cNvPr id="16" name="Picture 15" descr="Dog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4419600"/>
            <a:ext cx="1676400" cy="1955332"/>
          </a:xfrm>
          <a:prstGeom prst="rect">
            <a:avLst/>
          </a:prstGeom>
        </p:spPr>
      </p:pic>
      <p:pic>
        <p:nvPicPr>
          <p:cNvPr id="18" name="Picture 17" descr="Dog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" y="4572000"/>
            <a:ext cx="3352800" cy="2073362"/>
          </a:xfrm>
          <a:prstGeom prst="rect">
            <a:avLst/>
          </a:prstGeom>
        </p:spPr>
      </p:pic>
      <p:pic>
        <p:nvPicPr>
          <p:cNvPr id="22" name="Picture 21" descr="cle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9000" y="4876800"/>
            <a:ext cx="1295400" cy="1758043"/>
          </a:xfrm>
          <a:prstGeom prst="rect">
            <a:avLst/>
          </a:prstGeom>
        </p:spPr>
      </p:pic>
      <p:pic>
        <p:nvPicPr>
          <p:cNvPr id="23" name="Picture 22" descr="Kiwi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14600" y="1447800"/>
            <a:ext cx="1730833" cy="2133600"/>
          </a:xfrm>
          <a:prstGeom prst="rect">
            <a:avLst/>
          </a:prstGeom>
        </p:spPr>
      </p:pic>
      <p:pic>
        <p:nvPicPr>
          <p:cNvPr id="24" name="Picture 23" descr="cid:B20A81F7-439F-447E-B67A-0A54AA2317DE@hsd1.ca.comcast.net."/>
          <p:cNvPicPr/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>
            <a:off x="533400" y="1143000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Mickey 4 Susie Brown 2-10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14600" y="3657600"/>
            <a:ext cx="838200" cy="818445"/>
          </a:xfrm>
          <a:prstGeom prst="rect">
            <a:avLst/>
          </a:prstGeom>
        </p:spPr>
      </p:pic>
      <p:pic>
        <p:nvPicPr>
          <p:cNvPr id="26" name="Picture 25" descr="Sunshine - broken leg.jpe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114800" y="5410200"/>
            <a:ext cx="753376" cy="127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86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ws_in_need-web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2"/>
            <a:ext cx="1645920" cy="132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04800"/>
            <a:ext cx="883920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prstClr val="black"/>
                </a:solidFill>
              </a:rPr>
              <a:t>Jackie Barnett’s Just </a:t>
            </a:r>
            <a:r>
              <a:rPr lang="en-US" sz="3600" b="1" u="sng" dirty="0">
                <a:solidFill>
                  <a:prstClr val="black"/>
                </a:solidFill>
              </a:rPr>
              <a:t>Like </a:t>
            </a:r>
            <a:r>
              <a:rPr lang="en-US" sz="3600" b="1" u="sng" dirty="0" smtClean="0">
                <a:solidFill>
                  <a:prstClr val="black"/>
                </a:solidFill>
              </a:rPr>
              <a:t>New Fund </a:t>
            </a:r>
          </a:p>
          <a:p>
            <a:pPr marL="457200">
              <a:spcBef>
                <a:spcPts val="1200"/>
              </a:spcBef>
              <a:spcAft>
                <a:spcPts val="1200"/>
              </a:spcAft>
            </a:pPr>
            <a:endParaRPr lang="en-US" sz="3600" b="1" dirty="0" smtClean="0">
              <a:solidFill>
                <a:prstClr val="black"/>
              </a:solidFill>
            </a:endParaRPr>
          </a:p>
          <a:p>
            <a:pPr marL="284163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smtClean="0">
                <a:solidFill>
                  <a:prstClr val="black"/>
                </a:solidFill>
              </a:rPr>
              <a:t>      </a:t>
            </a:r>
            <a:r>
              <a:rPr lang="en-US" sz="3600" b="1" dirty="0" smtClean="0">
                <a:solidFill>
                  <a:prstClr val="black"/>
                </a:solidFill>
              </a:rPr>
              <a:t>Over </a:t>
            </a:r>
            <a:r>
              <a:rPr lang="en-US" sz="3600" b="1" dirty="0">
                <a:solidFill>
                  <a:prstClr val="black"/>
                </a:solidFill>
              </a:rPr>
              <a:t>45 animals will be helped</a:t>
            </a:r>
          </a:p>
          <a:p>
            <a:pPr marL="284163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smtClean="0">
                <a:solidFill>
                  <a:prstClr val="black"/>
                </a:solidFill>
              </a:rPr>
              <a:t>     </a:t>
            </a:r>
            <a:endParaRPr lang="en-US" sz="3600" b="1" dirty="0">
              <a:solidFill>
                <a:prstClr val="black"/>
              </a:solidFill>
            </a:endParaRPr>
          </a:p>
          <a:p>
            <a:pPr marL="685800">
              <a:spcBef>
                <a:spcPts val="600"/>
              </a:spcBef>
              <a:spcAft>
                <a:spcPts val="600"/>
              </a:spcAft>
            </a:pP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91400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5334000"/>
            <a:ext cx="6116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Examples of those recently </a:t>
            </a:r>
            <a:r>
              <a:rPr lang="en-US" sz="3200" b="1" dirty="0" smtClean="0">
                <a:solidFill>
                  <a:prstClr val="black"/>
                </a:solidFill>
              </a:rPr>
              <a:t>helped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489192" y="5611368"/>
            <a:ext cx="20452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76250" y="5810250"/>
            <a:ext cx="57607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67326" y="2949476"/>
            <a:ext cx="75111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For those who don’t qualify for the program, we provide alternative solutions</a:t>
            </a:r>
          </a:p>
          <a:p>
            <a:endParaRPr lang="en-US" sz="36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457200" y="1981200"/>
            <a:ext cx="426720" cy="350520"/>
            <a:chOff x="487680" y="5638800"/>
            <a:chExt cx="426720" cy="350520"/>
          </a:xfrm>
        </p:grpSpPr>
        <p:sp>
          <p:nvSpPr>
            <p:cNvPr id="21" name="Oval 20"/>
            <p:cNvSpPr/>
            <p:nvPr/>
          </p:nvSpPr>
          <p:spPr>
            <a:xfrm>
              <a:off x="487680" y="5751576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94360" y="5644896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art 22"/>
            <p:cNvSpPr/>
            <p:nvPr/>
          </p:nvSpPr>
          <p:spPr>
            <a:xfrm flipH="1" flipV="1">
              <a:off x="609600" y="5788152"/>
              <a:ext cx="182880" cy="201168"/>
            </a:xfrm>
            <a:prstGeom prst="hear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22960" y="576072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31520" y="56388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7200" y="3048000"/>
            <a:ext cx="426720" cy="350520"/>
            <a:chOff x="487680" y="5638800"/>
            <a:chExt cx="426720" cy="350520"/>
          </a:xfrm>
        </p:grpSpPr>
        <p:sp>
          <p:nvSpPr>
            <p:cNvPr id="27" name="Oval 26"/>
            <p:cNvSpPr/>
            <p:nvPr/>
          </p:nvSpPr>
          <p:spPr>
            <a:xfrm>
              <a:off x="487680" y="5751576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94360" y="5644896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Heart 28"/>
            <p:cNvSpPr/>
            <p:nvPr/>
          </p:nvSpPr>
          <p:spPr>
            <a:xfrm flipH="1" flipV="1">
              <a:off x="609600" y="5788152"/>
              <a:ext cx="182880" cy="201168"/>
            </a:xfrm>
            <a:prstGeom prst="hear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822960" y="576072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31520" y="56388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69215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403</Words>
  <Application>Microsoft Office PowerPoint</Application>
  <PresentationFormat>On-screen Show (4:3)</PresentationFormat>
  <Paragraphs>73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Stoddard Family</dc:creator>
  <cp:lastModifiedBy>ksimon</cp:lastModifiedBy>
  <cp:revision>81</cp:revision>
  <cp:lastPrinted>2014-01-19T22:15:48Z</cp:lastPrinted>
  <dcterms:created xsi:type="dcterms:W3CDTF">2014-01-17T23:15:19Z</dcterms:created>
  <dcterms:modified xsi:type="dcterms:W3CDTF">2014-02-08T23:57:02Z</dcterms:modified>
</cp:coreProperties>
</file>